
<file path=[Content_Types].xml><?xml version="1.0" encoding="utf-8"?>
<Types xmlns="http://schemas.openxmlformats.org/package/2006/content-types">
  <Default ContentType="application/x-fontdata" Extension="fntdata"/>
  <Default ContentType="image/jpeg" Extension="jpeg"/>
  <Default ContentType="video/mp4" Extension="mp4"/>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ZEN角ゴシックNEW Bold" charset="1" panose="00000000000000000000"/>
      <p:regular r:id="rId20"/>
    </p:embeddedFont>
    <p:embeddedFont>
      <p:font typeface="ZEN角ゴシックNEW Medium" charset="1" panose="00000000000000000000"/>
      <p:regular r:id="rId21"/>
    </p:embeddedFont>
    <p:embeddedFont>
      <p:font typeface="Futura Bold" charset="1" panose="020B0702020204020203"/>
      <p:regular r:id="rId22"/>
    </p:embeddedFont>
    <p:embeddedFont>
      <p:font typeface="じゆうちょうフォント" charset="1" panose="02000900000000000000"/>
      <p:regular r:id="rId23"/>
    </p:embeddedFont>
    <p:embeddedFont>
      <p:font typeface="ZEN角ゴシックNEW" charset="1" panose="00000000000000000000"/>
      <p:regular r:id="rId24"/>
    </p:embeddedFont>
    <p:embeddedFont>
      <p:font typeface="Futura Ultra-Bold" charset="1" panose="020B08020202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VAGLoYgJFYo.mp4" Type="http://schemas.openxmlformats.org/officeDocument/2006/relationships/video"/><Relationship Id="rId4" Target="../media/VAGLoYgJFYo.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66187" y="1028700"/>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2862552" y="3972432"/>
            <a:ext cx="12009157" cy="2583816"/>
          </a:xfrm>
          <a:prstGeom prst="rect">
            <a:avLst/>
          </a:prstGeom>
        </p:spPr>
        <p:txBody>
          <a:bodyPr anchor="t" rtlCol="false" tIns="0" lIns="0" bIns="0" rIns="0">
            <a:spAutoFit/>
          </a:bodyPr>
          <a:lstStyle/>
          <a:p>
            <a:pPr algn="ctr">
              <a:lnSpc>
                <a:spcPts val="10359"/>
              </a:lnSpc>
            </a:pPr>
            <a:r>
              <a:rPr lang="en-US" sz="7399" spc="1561">
                <a:solidFill>
                  <a:srgbClr val="FFFFFF"/>
                </a:solidFill>
                <a:latin typeface="ZEN角ゴシックNEW Bold"/>
                <a:ea typeface="ZEN角ゴシックNEW Bold"/>
                <a:cs typeface="ZEN角ゴシックNEW Bold"/>
                <a:sym typeface="ZEN角ゴシックNEW Bold"/>
              </a:rPr>
              <a:t>🎈ふわふわロケッつ🚀</a:t>
            </a:r>
          </a:p>
          <a:p>
            <a:pPr algn="ctr" marL="0" indent="0" lvl="0">
              <a:lnSpc>
                <a:spcPts val="10359"/>
              </a:lnSpc>
            </a:pPr>
            <a:r>
              <a:rPr lang="en-US" sz="7399" spc="1561">
                <a:solidFill>
                  <a:srgbClr val="FFFFFF"/>
                </a:solidFill>
                <a:latin typeface="ZEN角ゴシックNEW Bold"/>
                <a:ea typeface="ZEN角ゴシックNEW Bold"/>
                <a:cs typeface="ZEN角ゴシックNEW Bold"/>
                <a:sym typeface="ZEN角ゴシックNEW Bold"/>
              </a:rPr>
              <a:t>「ASOちゃんねる」</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7673285" y="4457759"/>
            <a:ext cx="7454105" cy="1142883"/>
          </a:xfrm>
          <a:prstGeom prst="rect">
            <a:avLst/>
          </a:prstGeom>
        </p:spPr>
        <p:txBody>
          <a:bodyPr anchor="t" rtlCol="false" tIns="0" lIns="0" bIns="0" rIns="0">
            <a:spAutoFit/>
          </a:bodyPr>
          <a:lstStyle/>
          <a:p>
            <a:pPr algn="l">
              <a:lnSpc>
                <a:spcPts val="9603"/>
              </a:lnSpc>
              <a:spcBef>
                <a:spcPct val="0"/>
              </a:spcBef>
            </a:pPr>
            <a:r>
              <a:rPr lang="en-US" sz="6002" spc="900">
                <a:solidFill>
                  <a:srgbClr val="FFFFFF"/>
                </a:solidFill>
                <a:latin typeface="ZEN角ゴシックNEW Bold"/>
                <a:ea typeface="ZEN角ゴシックNEW Bold"/>
                <a:cs typeface="ZEN角ゴシックNEW Bold"/>
                <a:sym typeface="ZEN角ゴシックNEW Bold"/>
              </a:rPr>
              <a:t>今後の展望</a:t>
            </a:r>
          </a:p>
        </p:txBody>
      </p:sp>
      <p:sp>
        <p:nvSpPr>
          <p:cNvPr name="AutoShape 16" id="16"/>
          <p:cNvSpPr/>
          <p:nvPr/>
        </p:nvSpPr>
        <p:spPr>
          <a:xfrm flipH="true" flipV="true">
            <a:off x="6853541" y="4444602"/>
            <a:ext cx="0" cy="1397398"/>
          </a:xfrm>
          <a:prstGeom prst="line">
            <a:avLst/>
          </a:prstGeom>
          <a:ln cap="flat" w="19050">
            <a:solidFill>
              <a:srgbClr val="FFFFFF"/>
            </a:solidFill>
            <a:prstDash val="solid"/>
            <a:headEnd type="none" len="sm" w="sm"/>
            <a:tailEnd type="none" len="sm" w="sm"/>
          </a:ln>
        </p:spPr>
      </p:sp>
      <p:sp>
        <p:nvSpPr>
          <p:cNvPr name="TextBox 17" id="17"/>
          <p:cNvSpPr txBox="true"/>
          <p:nvPr/>
        </p:nvSpPr>
        <p:spPr>
          <a:xfrm rot="0">
            <a:off x="3743594" y="3407608"/>
            <a:ext cx="2723762" cy="2890759"/>
          </a:xfrm>
          <a:prstGeom prst="rect">
            <a:avLst/>
          </a:prstGeom>
        </p:spPr>
        <p:txBody>
          <a:bodyPr anchor="t" rtlCol="false" tIns="0" lIns="0" bIns="0" rIns="0">
            <a:spAutoFit/>
          </a:bodyPr>
          <a:lstStyle/>
          <a:p>
            <a:pPr algn="l" marL="0" indent="0" lvl="0">
              <a:lnSpc>
                <a:spcPts val="21266"/>
              </a:lnSpc>
            </a:pPr>
            <a:r>
              <a:rPr lang="en-US" sz="15190">
                <a:solidFill>
                  <a:srgbClr val="6C6F84"/>
                </a:solidFill>
                <a:latin typeface="Futura Bold"/>
                <a:ea typeface="Futura Bold"/>
                <a:cs typeface="Futura Bold"/>
                <a:sym typeface="Futura Bold"/>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Freeform 14" id="14"/>
          <p:cNvSpPr/>
          <p:nvPr/>
        </p:nvSpPr>
        <p:spPr>
          <a:xfrm flipH="false" flipV="false" rot="0">
            <a:off x="1319374" y="1257718"/>
            <a:ext cx="2829473" cy="7735753"/>
          </a:xfrm>
          <a:custGeom>
            <a:avLst/>
            <a:gdLst/>
            <a:ahLst/>
            <a:cxnLst/>
            <a:rect r="r" b="b" t="t" l="l"/>
            <a:pathLst>
              <a:path h="7735753" w="2829473">
                <a:moveTo>
                  <a:pt x="0" y="0"/>
                </a:moveTo>
                <a:lnTo>
                  <a:pt x="2829472" y="0"/>
                </a:lnTo>
                <a:lnTo>
                  <a:pt x="2829472" y="7735753"/>
                </a:lnTo>
                <a:lnTo>
                  <a:pt x="0" y="7735753"/>
                </a:lnTo>
                <a:lnTo>
                  <a:pt x="0" y="0"/>
                </a:lnTo>
                <a:close/>
              </a:path>
            </a:pathLst>
          </a:custGeom>
          <a:blipFill>
            <a:blip r:embed="rId2"/>
            <a:stretch>
              <a:fillRect l="-111396" t="0" r="-224338" b="-6383"/>
            </a:stretch>
          </a:blipFill>
        </p:spPr>
      </p:sp>
      <p:sp>
        <p:nvSpPr>
          <p:cNvPr name="TextBox 15" id="15"/>
          <p:cNvSpPr txBox="true"/>
          <p:nvPr/>
        </p:nvSpPr>
        <p:spPr>
          <a:xfrm rot="0">
            <a:off x="6157749" y="1456634"/>
            <a:ext cx="4905180" cy="547884"/>
          </a:xfrm>
          <a:prstGeom prst="rect">
            <a:avLst/>
          </a:prstGeom>
        </p:spPr>
        <p:txBody>
          <a:bodyPr anchor="t" rtlCol="false" tIns="0" lIns="0" bIns="0" rIns="0">
            <a:spAutoFit/>
          </a:bodyPr>
          <a:lstStyle/>
          <a:p>
            <a:pPr algn="l">
              <a:lnSpc>
                <a:spcPts val="4643"/>
              </a:lnSpc>
              <a:spcBef>
                <a:spcPct val="0"/>
              </a:spcBef>
            </a:pPr>
            <a:r>
              <a:rPr lang="en-US" sz="2902" spc="435">
                <a:solidFill>
                  <a:srgbClr val="2D8BBA"/>
                </a:solidFill>
                <a:latin typeface="ZEN角ゴシックNEW Bold"/>
                <a:ea typeface="ZEN角ゴシックNEW Bold"/>
                <a:cs typeface="ZEN角ゴシックNEW Bold"/>
                <a:sym typeface="ZEN角ゴシックNEW Bold"/>
              </a:rPr>
              <a:t>今後の展望</a:t>
            </a:r>
          </a:p>
        </p:txBody>
      </p:sp>
      <p:sp>
        <p:nvSpPr>
          <p:cNvPr name="TextBox 16" id="16"/>
          <p:cNvSpPr txBox="true"/>
          <p:nvPr/>
        </p:nvSpPr>
        <p:spPr>
          <a:xfrm rot="0">
            <a:off x="4539371" y="807836"/>
            <a:ext cx="1625164" cy="1714500"/>
          </a:xfrm>
          <a:prstGeom prst="rect">
            <a:avLst/>
          </a:prstGeom>
        </p:spPr>
        <p:txBody>
          <a:bodyPr anchor="t" rtlCol="false" tIns="0" lIns="0" bIns="0" rIns="0">
            <a:spAutoFit/>
          </a:bodyPr>
          <a:lstStyle/>
          <a:p>
            <a:pPr algn="l" marL="0" indent="0" lvl="0">
              <a:lnSpc>
                <a:spcPts val="12599"/>
              </a:lnSpc>
            </a:pPr>
            <a:r>
              <a:rPr lang="en-US" sz="9000">
                <a:solidFill>
                  <a:srgbClr val="6C6F84"/>
                </a:solidFill>
                <a:latin typeface="Futura Bold"/>
                <a:ea typeface="Futura Bold"/>
                <a:cs typeface="Futura Bold"/>
                <a:sym typeface="Futura Bold"/>
              </a:rPr>
              <a:t>04</a:t>
            </a:r>
          </a:p>
        </p:txBody>
      </p:sp>
      <p:sp>
        <p:nvSpPr>
          <p:cNvPr name="TextBox 17" id="17"/>
          <p:cNvSpPr txBox="true"/>
          <p:nvPr/>
        </p:nvSpPr>
        <p:spPr>
          <a:xfrm rot="0">
            <a:off x="4539371" y="2757229"/>
            <a:ext cx="12180687" cy="5825814"/>
          </a:xfrm>
          <a:prstGeom prst="rect">
            <a:avLst/>
          </a:prstGeom>
        </p:spPr>
        <p:txBody>
          <a:bodyPr anchor="t" rtlCol="false" tIns="0" lIns="0" bIns="0" rIns="0">
            <a:spAutoFit/>
          </a:bodyPr>
          <a:lstStyle/>
          <a:p>
            <a:pPr algn="l" marL="1312488" indent="-656244" lvl="1">
              <a:lnSpc>
                <a:spcPts val="12705"/>
              </a:lnSpc>
              <a:buFont typeface="Arial"/>
              <a:buChar char="•"/>
            </a:pPr>
            <a:r>
              <a:rPr lang="en-US" sz="6079" spc="911">
                <a:solidFill>
                  <a:srgbClr val="6C6F84"/>
                </a:solidFill>
                <a:latin typeface="ZEN角ゴシックNEW Medium"/>
                <a:ea typeface="ZEN角ゴシックNEW Medium"/>
                <a:cs typeface="ZEN角ゴシックNEW Medium"/>
                <a:sym typeface="ZEN角ゴシックNEW Medium"/>
              </a:rPr>
              <a:t>メンション機能</a:t>
            </a:r>
          </a:p>
          <a:p>
            <a:pPr algn="l" marL="1312488" indent="-656244" lvl="1">
              <a:lnSpc>
                <a:spcPts val="12705"/>
              </a:lnSpc>
              <a:buFont typeface="Arial"/>
              <a:buChar char="•"/>
            </a:pPr>
            <a:r>
              <a:rPr lang="en-US" sz="6079" spc="911">
                <a:solidFill>
                  <a:srgbClr val="6C6F84"/>
                </a:solidFill>
                <a:latin typeface="ZEN角ゴシックNEW Medium"/>
                <a:ea typeface="ZEN角ゴシックNEW Medium"/>
                <a:cs typeface="ZEN角ゴシックNEW Medium"/>
                <a:sym typeface="ZEN角ゴシックNEW Medium"/>
              </a:rPr>
              <a:t>リアクション機能</a:t>
            </a:r>
          </a:p>
          <a:p>
            <a:pPr algn="l" marL="1312488" indent="-656244" lvl="1">
              <a:lnSpc>
                <a:spcPts val="12705"/>
              </a:lnSpc>
              <a:buFont typeface="Arial"/>
              <a:buChar char="•"/>
            </a:pPr>
            <a:r>
              <a:rPr lang="en-US" sz="6079" spc="911">
                <a:solidFill>
                  <a:srgbClr val="6C6F84"/>
                </a:solidFill>
                <a:latin typeface="ZEN角ゴシックNEW Medium"/>
                <a:ea typeface="ZEN角ゴシックNEW Medium"/>
                <a:cs typeface="ZEN角ゴシックNEW Medium"/>
                <a:sym typeface="ZEN角ゴシックNEW Medium"/>
              </a:rPr>
              <a:t>マイページから別サイトへ</a:t>
            </a:r>
          </a:p>
          <a:p>
            <a:pPr algn="r">
              <a:lnSpc>
                <a:spcPts val="818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7548028" y="4457759"/>
            <a:ext cx="7454105" cy="1142883"/>
          </a:xfrm>
          <a:prstGeom prst="rect">
            <a:avLst/>
          </a:prstGeom>
        </p:spPr>
        <p:txBody>
          <a:bodyPr anchor="t" rtlCol="false" tIns="0" lIns="0" bIns="0" rIns="0">
            <a:spAutoFit/>
          </a:bodyPr>
          <a:lstStyle/>
          <a:p>
            <a:pPr algn="l">
              <a:lnSpc>
                <a:spcPts val="9603"/>
              </a:lnSpc>
              <a:spcBef>
                <a:spcPct val="0"/>
              </a:spcBef>
            </a:pPr>
            <a:r>
              <a:rPr lang="en-US" sz="6002" spc="900">
                <a:solidFill>
                  <a:srgbClr val="FFFFFF"/>
                </a:solidFill>
                <a:latin typeface="ZEN角ゴシックNEW Bold"/>
                <a:ea typeface="ZEN角ゴシックNEW Bold"/>
                <a:cs typeface="ZEN角ゴシックNEW Bold"/>
                <a:sym typeface="ZEN角ゴシックNEW Bold"/>
              </a:rPr>
              <a:t>チーム内MVP</a:t>
            </a:r>
          </a:p>
        </p:txBody>
      </p:sp>
      <p:sp>
        <p:nvSpPr>
          <p:cNvPr name="AutoShape 16" id="16"/>
          <p:cNvSpPr/>
          <p:nvPr/>
        </p:nvSpPr>
        <p:spPr>
          <a:xfrm flipH="true" flipV="true">
            <a:off x="6759598" y="4444602"/>
            <a:ext cx="0" cy="1397398"/>
          </a:xfrm>
          <a:prstGeom prst="line">
            <a:avLst/>
          </a:prstGeom>
          <a:ln cap="flat" w="19050">
            <a:solidFill>
              <a:srgbClr val="FFFFFF"/>
            </a:solidFill>
            <a:prstDash val="solid"/>
            <a:headEnd type="none" len="sm" w="sm"/>
            <a:tailEnd type="none" len="sm" w="sm"/>
          </a:ln>
        </p:spPr>
      </p:sp>
      <p:sp>
        <p:nvSpPr>
          <p:cNvPr name="TextBox 17" id="17"/>
          <p:cNvSpPr txBox="true"/>
          <p:nvPr/>
        </p:nvSpPr>
        <p:spPr>
          <a:xfrm rot="0">
            <a:off x="3649651" y="3407608"/>
            <a:ext cx="2723762" cy="2890759"/>
          </a:xfrm>
          <a:prstGeom prst="rect">
            <a:avLst/>
          </a:prstGeom>
        </p:spPr>
        <p:txBody>
          <a:bodyPr anchor="t" rtlCol="false" tIns="0" lIns="0" bIns="0" rIns="0">
            <a:spAutoFit/>
          </a:bodyPr>
          <a:lstStyle/>
          <a:p>
            <a:pPr algn="l" marL="0" indent="0" lvl="0">
              <a:lnSpc>
                <a:spcPts val="21266"/>
              </a:lnSpc>
            </a:pPr>
            <a:r>
              <a:rPr lang="en-US" sz="15190">
                <a:solidFill>
                  <a:srgbClr val="6C6F84"/>
                </a:solidFill>
                <a:latin typeface="Futura Bold"/>
                <a:ea typeface="Futura Bold"/>
                <a:cs typeface="Futura Bold"/>
                <a:sym typeface="Futura Bold"/>
              </a:rPr>
              <a:t>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TextBox 15" id="15"/>
          <p:cNvSpPr txBox="true"/>
          <p:nvPr/>
        </p:nvSpPr>
        <p:spPr>
          <a:xfrm rot="0">
            <a:off x="2992953" y="1456634"/>
            <a:ext cx="4905180" cy="547884"/>
          </a:xfrm>
          <a:prstGeom prst="rect">
            <a:avLst/>
          </a:prstGeom>
        </p:spPr>
        <p:txBody>
          <a:bodyPr anchor="t" rtlCol="false" tIns="0" lIns="0" bIns="0" rIns="0">
            <a:spAutoFit/>
          </a:bodyPr>
          <a:lstStyle/>
          <a:p>
            <a:pPr algn="l">
              <a:lnSpc>
                <a:spcPts val="4643"/>
              </a:lnSpc>
              <a:spcBef>
                <a:spcPct val="0"/>
              </a:spcBef>
            </a:pPr>
            <a:r>
              <a:rPr lang="en-US" sz="2902" spc="1674">
                <a:solidFill>
                  <a:srgbClr val="2D8BBA"/>
                </a:solidFill>
                <a:latin typeface="ZEN角ゴシックNEW Bold"/>
                <a:ea typeface="ZEN角ゴシックNEW Bold"/>
                <a:cs typeface="ZEN角ゴシックNEW Bold"/>
                <a:sym typeface="ZEN角ゴシックNEW Bold"/>
              </a:rPr>
              <a:t>チーム内MVP</a:t>
            </a:r>
          </a:p>
        </p:txBody>
      </p:sp>
      <p:sp>
        <p:nvSpPr>
          <p:cNvPr name="TextBox 16" id="16"/>
          <p:cNvSpPr txBox="true"/>
          <p:nvPr/>
        </p:nvSpPr>
        <p:spPr>
          <a:xfrm rot="0">
            <a:off x="1374576" y="807836"/>
            <a:ext cx="1625164" cy="1714500"/>
          </a:xfrm>
          <a:prstGeom prst="rect">
            <a:avLst/>
          </a:prstGeom>
        </p:spPr>
        <p:txBody>
          <a:bodyPr anchor="t" rtlCol="false" tIns="0" lIns="0" bIns="0" rIns="0">
            <a:spAutoFit/>
          </a:bodyPr>
          <a:lstStyle/>
          <a:p>
            <a:pPr algn="l" marL="0" indent="0" lvl="0">
              <a:lnSpc>
                <a:spcPts val="12599"/>
              </a:lnSpc>
            </a:pPr>
            <a:r>
              <a:rPr lang="en-US" sz="9000">
                <a:solidFill>
                  <a:srgbClr val="6C6F84"/>
                </a:solidFill>
                <a:latin typeface="Futura Bold"/>
                <a:ea typeface="Futura Bold"/>
                <a:cs typeface="Futura Bold"/>
                <a:sym typeface="Futura Bold"/>
              </a:rPr>
              <a:t>05</a:t>
            </a:r>
          </a:p>
        </p:txBody>
      </p:sp>
      <p:sp>
        <p:nvSpPr>
          <p:cNvPr name="TextBox 17" id="17"/>
          <p:cNvSpPr txBox="true"/>
          <p:nvPr/>
        </p:nvSpPr>
        <p:spPr>
          <a:xfrm rot="0">
            <a:off x="1540841" y="2646161"/>
            <a:ext cx="6479580" cy="903650"/>
          </a:xfrm>
          <a:prstGeom prst="rect">
            <a:avLst/>
          </a:prstGeom>
        </p:spPr>
        <p:txBody>
          <a:bodyPr anchor="t" rtlCol="false" tIns="0" lIns="0" bIns="0" rIns="0">
            <a:spAutoFit/>
          </a:bodyPr>
          <a:lstStyle/>
          <a:p>
            <a:pPr algn="ctr">
              <a:lnSpc>
                <a:spcPts val="7417"/>
              </a:lnSpc>
              <a:spcBef>
                <a:spcPct val="0"/>
              </a:spcBef>
            </a:pPr>
            <a:r>
              <a:rPr lang="en-US" sz="5298" spc="794">
                <a:solidFill>
                  <a:srgbClr val="000000"/>
                </a:solidFill>
                <a:latin typeface="ZEN角ゴシックNEW Medium"/>
                <a:ea typeface="ZEN角ゴシックNEW Medium"/>
                <a:cs typeface="ZEN角ゴシックNEW Medium"/>
                <a:sym typeface="ZEN角ゴシックNEW Medium"/>
              </a:rPr>
              <a:t>対象者：井石 優斗</a:t>
            </a:r>
          </a:p>
        </p:txBody>
      </p:sp>
      <p:sp>
        <p:nvSpPr>
          <p:cNvPr name="TextBox 18" id="18"/>
          <p:cNvSpPr txBox="true"/>
          <p:nvPr/>
        </p:nvSpPr>
        <p:spPr>
          <a:xfrm rot="0">
            <a:off x="1758325" y="4503628"/>
            <a:ext cx="14761298" cy="2761641"/>
          </a:xfrm>
          <a:prstGeom prst="rect">
            <a:avLst/>
          </a:prstGeom>
        </p:spPr>
        <p:txBody>
          <a:bodyPr anchor="t" rtlCol="false" tIns="0" lIns="0" bIns="0" rIns="0">
            <a:spAutoFit/>
          </a:bodyPr>
          <a:lstStyle/>
          <a:p>
            <a:pPr algn="l">
              <a:lnSpc>
                <a:spcPts val="7383"/>
              </a:lnSpc>
              <a:spcBef>
                <a:spcPct val="0"/>
              </a:spcBef>
            </a:pPr>
            <a:r>
              <a:rPr lang="en-US" sz="5273" spc="791">
                <a:solidFill>
                  <a:srgbClr val="000000"/>
                </a:solidFill>
                <a:latin typeface="ZEN角ゴシックNEW Medium"/>
                <a:ea typeface="ZEN角ゴシックNEW Medium"/>
                <a:cs typeface="ZEN角ゴシックNEW Medium"/>
                <a:sym typeface="ZEN角ゴシックNEW Medium"/>
              </a:rPr>
              <a:t>選出理由：掲示板のメインであるチャット機能、通知機能のほか、細かな機能を担当しデザインの設計にも携わったから。</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3042907" y="3913762"/>
            <a:ext cx="12079004" cy="1461771"/>
          </a:xfrm>
          <a:prstGeom prst="rect">
            <a:avLst/>
          </a:prstGeom>
        </p:spPr>
        <p:txBody>
          <a:bodyPr anchor="t" rtlCol="false" tIns="0" lIns="0" bIns="0" rIns="0">
            <a:spAutoFit/>
          </a:bodyPr>
          <a:lstStyle/>
          <a:p>
            <a:pPr algn="ctr" marL="0" indent="0" lvl="0">
              <a:lnSpc>
                <a:spcPts val="10779"/>
              </a:lnSpc>
            </a:pPr>
            <a:r>
              <a:rPr lang="en-US" sz="7699" spc="1624">
                <a:solidFill>
                  <a:srgbClr val="FFFFFF"/>
                </a:solidFill>
                <a:latin typeface="Futura Bold"/>
                <a:ea typeface="Futura Bold"/>
                <a:cs typeface="Futura Bold"/>
                <a:sym typeface="Futura Bold"/>
              </a:rPr>
              <a:t>THANK YOU</a:t>
            </a:r>
          </a:p>
        </p:txBody>
      </p:sp>
      <p:sp>
        <p:nvSpPr>
          <p:cNvPr name="TextBox 16" id="16"/>
          <p:cNvSpPr txBox="true"/>
          <p:nvPr/>
        </p:nvSpPr>
        <p:spPr>
          <a:xfrm rot="0">
            <a:off x="2215867" y="5548751"/>
            <a:ext cx="13856266" cy="487046"/>
          </a:xfrm>
          <a:prstGeom prst="rect">
            <a:avLst/>
          </a:prstGeom>
        </p:spPr>
        <p:txBody>
          <a:bodyPr anchor="t" rtlCol="false" tIns="0" lIns="0" bIns="0" rIns="0">
            <a:spAutoFit/>
          </a:bodyPr>
          <a:lstStyle/>
          <a:p>
            <a:pPr algn="ctr">
              <a:lnSpc>
                <a:spcPts val="4159"/>
              </a:lnSpc>
            </a:pPr>
            <a:r>
              <a:rPr lang="en-US" sz="2599" spc="389">
                <a:solidFill>
                  <a:srgbClr val="FFFFFF"/>
                </a:solidFill>
                <a:latin typeface="ZEN角ゴシックNEW Medium"/>
                <a:ea typeface="ZEN角ゴシックNEW Medium"/>
                <a:cs typeface="ZEN角ゴシックNEW Medium"/>
                <a:sym typeface="ZEN角ゴシックNEW Medium"/>
              </a:rPr>
              <a:t>ご清聴ありがとうございました。</a:t>
            </a:r>
          </a:p>
        </p:txBody>
      </p:sp>
      <p:sp>
        <p:nvSpPr>
          <p:cNvPr name="TextBox 17" id="17"/>
          <p:cNvSpPr txBox="true"/>
          <p:nvPr/>
        </p:nvSpPr>
        <p:spPr>
          <a:xfrm rot="0">
            <a:off x="2999284" y="8005889"/>
            <a:ext cx="12009157" cy="581661"/>
          </a:xfrm>
          <a:prstGeom prst="rect">
            <a:avLst/>
          </a:prstGeom>
        </p:spPr>
        <p:txBody>
          <a:bodyPr anchor="t" rtlCol="false" tIns="0" lIns="0" bIns="0" rIns="0">
            <a:spAutoFit/>
          </a:bodyPr>
          <a:lstStyle/>
          <a:p>
            <a:pPr algn="ctr">
              <a:lnSpc>
                <a:spcPts val="4479"/>
              </a:lnSpc>
            </a:pPr>
            <a:r>
              <a:rPr lang="en-US" sz="2799" spc="419">
                <a:solidFill>
                  <a:srgbClr val="FFFFFF"/>
                </a:solidFill>
                <a:latin typeface="Futura Ultra-Bold"/>
                <a:ea typeface="Futura Ultra-Bold"/>
                <a:cs typeface="Futura Ultra-Bold"/>
                <a:sym typeface="Futura Ultra-Bold"/>
              </a:rPr>
              <a:t>🎈ふわふわロケッつ🚀</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TextBox 14" id="14"/>
          <p:cNvSpPr txBox="true"/>
          <p:nvPr/>
        </p:nvSpPr>
        <p:spPr>
          <a:xfrm rot="0">
            <a:off x="5766618" y="2344417"/>
            <a:ext cx="8985604" cy="6428457"/>
          </a:xfrm>
          <a:prstGeom prst="rect">
            <a:avLst/>
          </a:prstGeom>
        </p:spPr>
        <p:txBody>
          <a:bodyPr anchor="t" rtlCol="false" tIns="0" lIns="0" bIns="0" rIns="0">
            <a:spAutoFit/>
          </a:bodyPr>
          <a:lstStyle/>
          <a:p>
            <a:pPr algn="l" marL="1021688" indent="-510844" lvl="1">
              <a:lnSpc>
                <a:spcPts val="10410"/>
              </a:lnSpc>
              <a:buAutoNum type="arabicPeriod" startAt="1"/>
            </a:pPr>
            <a:r>
              <a:rPr lang="en-US" sz="4732" spc="1419">
                <a:solidFill>
                  <a:srgbClr val="6C6F84"/>
                </a:solidFill>
                <a:latin typeface="ZEN角ゴシックNEW Bold"/>
                <a:ea typeface="ZEN角ゴシックNEW Bold"/>
                <a:cs typeface="ZEN角ゴシックNEW Bold"/>
                <a:sym typeface="ZEN角ゴシックNEW Bold"/>
              </a:rPr>
              <a:t>開発の背景</a:t>
            </a:r>
          </a:p>
          <a:p>
            <a:pPr algn="l" marL="1021688" indent="-510844" lvl="1">
              <a:lnSpc>
                <a:spcPts val="10410"/>
              </a:lnSpc>
              <a:buAutoNum type="arabicPeriod" startAt="1"/>
            </a:pPr>
            <a:r>
              <a:rPr lang="en-US" sz="4732" spc="1419">
                <a:solidFill>
                  <a:srgbClr val="6C6F84"/>
                </a:solidFill>
                <a:latin typeface="ZEN角ゴシックNEW Bold"/>
                <a:ea typeface="ZEN角ゴシックNEW Bold"/>
                <a:cs typeface="ZEN角ゴシックNEW Bold"/>
                <a:sym typeface="ZEN角ゴシックNEW Bold"/>
              </a:rPr>
              <a:t>機能紹介</a:t>
            </a:r>
          </a:p>
          <a:p>
            <a:pPr algn="l" marL="1021688" indent="-510844" lvl="1">
              <a:lnSpc>
                <a:spcPts val="10410"/>
              </a:lnSpc>
              <a:buAutoNum type="arabicPeriod" startAt="1"/>
            </a:pPr>
            <a:r>
              <a:rPr lang="en-US" sz="4732" spc="1419">
                <a:solidFill>
                  <a:srgbClr val="6C6F84"/>
                </a:solidFill>
                <a:latin typeface="ZEN角ゴシックNEW Bold"/>
                <a:ea typeface="ZEN角ゴシックNEW Bold"/>
                <a:cs typeface="ZEN角ゴシックNEW Bold"/>
                <a:sym typeface="ZEN角ゴシックNEW Bold"/>
              </a:rPr>
              <a:t>アピールポイント</a:t>
            </a:r>
          </a:p>
          <a:p>
            <a:pPr algn="l" marL="1021688" indent="-510844" lvl="1">
              <a:lnSpc>
                <a:spcPts val="10410"/>
              </a:lnSpc>
              <a:buAutoNum type="arabicPeriod" startAt="1"/>
            </a:pPr>
            <a:r>
              <a:rPr lang="en-US" sz="4732" spc="1419">
                <a:solidFill>
                  <a:srgbClr val="6C6F84"/>
                </a:solidFill>
                <a:latin typeface="ZEN角ゴシックNEW Bold"/>
                <a:ea typeface="ZEN角ゴシックNEW Bold"/>
                <a:cs typeface="ZEN角ゴシックNEW Bold"/>
                <a:sym typeface="ZEN角ゴシックNEW Bold"/>
              </a:rPr>
              <a:t>今後の展望</a:t>
            </a:r>
          </a:p>
          <a:p>
            <a:pPr algn="l" marL="1021688" indent="-510844" lvl="1">
              <a:lnSpc>
                <a:spcPts val="10410"/>
              </a:lnSpc>
              <a:buAutoNum type="arabicPeriod" startAt="1"/>
            </a:pPr>
            <a:r>
              <a:rPr lang="en-US" sz="4732" spc="1419">
                <a:solidFill>
                  <a:srgbClr val="6C6F84"/>
                </a:solidFill>
                <a:latin typeface="ZEN角ゴシックNEW Bold"/>
                <a:ea typeface="ZEN角ゴシックNEW Bold"/>
                <a:cs typeface="ZEN角ゴシックNEW Bold"/>
                <a:sym typeface="ZEN角ゴシックNEW Bold"/>
              </a:rPr>
              <a:t>チーム内MVP</a:t>
            </a:r>
          </a:p>
        </p:txBody>
      </p:sp>
      <p:sp>
        <p:nvSpPr>
          <p:cNvPr name="TextBox 15" id="15"/>
          <p:cNvSpPr txBox="true"/>
          <p:nvPr/>
        </p:nvSpPr>
        <p:spPr>
          <a:xfrm rot="0">
            <a:off x="5766618" y="1722142"/>
            <a:ext cx="5696214" cy="510538"/>
          </a:xfrm>
          <a:prstGeom prst="rect">
            <a:avLst/>
          </a:prstGeom>
        </p:spPr>
        <p:txBody>
          <a:bodyPr anchor="t" rtlCol="false" tIns="0" lIns="0" bIns="0" rIns="0">
            <a:spAutoFit/>
          </a:bodyPr>
          <a:lstStyle/>
          <a:p>
            <a:pPr algn="l">
              <a:lnSpc>
                <a:spcPts val="4320"/>
              </a:lnSpc>
            </a:pPr>
            <a:r>
              <a:rPr lang="en-US" sz="2700" spc="1374">
                <a:solidFill>
                  <a:srgbClr val="6C6F84"/>
                </a:solidFill>
                <a:latin typeface="ZEN角ゴシックNEW Medium"/>
                <a:ea typeface="ZEN角ゴシックNEW Medium"/>
                <a:cs typeface="ZEN角ゴシックNEW Medium"/>
                <a:sym typeface="ZEN角ゴシックNEW Medium"/>
              </a:rPr>
              <a:t>本日のアジェンダ</a:t>
            </a:r>
          </a:p>
        </p:txBody>
      </p:sp>
      <p:sp>
        <p:nvSpPr>
          <p:cNvPr name="Freeform 16" id="16"/>
          <p:cNvSpPr/>
          <p:nvPr/>
        </p:nvSpPr>
        <p:spPr>
          <a:xfrm flipH="false" flipV="false" rot="0">
            <a:off x="1319374" y="1257718"/>
            <a:ext cx="2829473" cy="7735753"/>
          </a:xfrm>
          <a:custGeom>
            <a:avLst/>
            <a:gdLst/>
            <a:ahLst/>
            <a:cxnLst/>
            <a:rect r="r" b="b" t="t" l="l"/>
            <a:pathLst>
              <a:path h="7735753" w="2829473">
                <a:moveTo>
                  <a:pt x="0" y="0"/>
                </a:moveTo>
                <a:lnTo>
                  <a:pt x="2829472" y="0"/>
                </a:lnTo>
                <a:lnTo>
                  <a:pt x="2829472" y="7735753"/>
                </a:lnTo>
                <a:lnTo>
                  <a:pt x="0" y="7735753"/>
                </a:lnTo>
                <a:lnTo>
                  <a:pt x="0" y="0"/>
                </a:lnTo>
                <a:close/>
              </a:path>
            </a:pathLst>
          </a:custGeom>
          <a:blipFill>
            <a:blip r:embed="rId2"/>
            <a:stretch>
              <a:fillRect l="-167851" t="0" r="-142119"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AutoShape 15" id="15"/>
          <p:cNvSpPr/>
          <p:nvPr/>
        </p:nvSpPr>
        <p:spPr>
          <a:xfrm flipH="true" flipV="true">
            <a:off x="6910312" y="4433043"/>
            <a:ext cx="0" cy="1397398"/>
          </a:xfrm>
          <a:prstGeom prst="line">
            <a:avLst/>
          </a:prstGeom>
          <a:ln cap="flat" w="19050">
            <a:solidFill>
              <a:srgbClr val="FFFFFF"/>
            </a:solidFill>
            <a:prstDash val="solid"/>
            <a:headEnd type="none" len="sm" w="sm"/>
            <a:tailEnd type="none" len="sm" w="sm"/>
          </a:ln>
        </p:spPr>
      </p:sp>
      <p:sp>
        <p:nvSpPr>
          <p:cNvPr name="TextBox 16" id="16"/>
          <p:cNvSpPr txBox="true"/>
          <p:nvPr/>
        </p:nvSpPr>
        <p:spPr>
          <a:xfrm rot="0">
            <a:off x="8059122" y="4446200"/>
            <a:ext cx="6524139" cy="1142883"/>
          </a:xfrm>
          <a:prstGeom prst="rect">
            <a:avLst/>
          </a:prstGeom>
        </p:spPr>
        <p:txBody>
          <a:bodyPr anchor="t" rtlCol="false" tIns="0" lIns="0" bIns="0" rIns="0">
            <a:spAutoFit/>
          </a:bodyPr>
          <a:lstStyle/>
          <a:p>
            <a:pPr algn="l">
              <a:lnSpc>
                <a:spcPts val="9603"/>
              </a:lnSpc>
              <a:spcBef>
                <a:spcPct val="0"/>
              </a:spcBef>
            </a:pPr>
            <a:r>
              <a:rPr lang="en-US" sz="6002" spc="3361">
                <a:solidFill>
                  <a:srgbClr val="FFFFFF"/>
                </a:solidFill>
                <a:latin typeface="ZEN角ゴシックNEW Bold"/>
                <a:ea typeface="ZEN角ゴシックNEW Bold"/>
                <a:cs typeface="ZEN角ゴシックNEW Bold"/>
                <a:sym typeface="ZEN角ゴシックNEW Bold"/>
              </a:rPr>
              <a:t>開発の背景</a:t>
            </a:r>
          </a:p>
        </p:txBody>
      </p:sp>
      <p:sp>
        <p:nvSpPr>
          <p:cNvPr name="TextBox 17" id="17"/>
          <p:cNvSpPr txBox="true"/>
          <p:nvPr/>
        </p:nvSpPr>
        <p:spPr>
          <a:xfrm rot="0">
            <a:off x="3694687" y="3396050"/>
            <a:ext cx="2723762" cy="2890759"/>
          </a:xfrm>
          <a:prstGeom prst="rect">
            <a:avLst/>
          </a:prstGeom>
        </p:spPr>
        <p:txBody>
          <a:bodyPr anchor="t" rtlCol="false" tIns="0" lIns="0" bIns="0" rIns="0">
            <a:spAutoFit/>
          </a:bodyPr>
          <a:lstStyle/>
          <a:p>
            <a:pPr algn="l" marL="0" indent="0" lvl="0">
              <a:lnSpc>
                <a:spcPts val="21266"/>
              </a:lnSpc>
            </a:pPr>
            <a:r>
              <a:rPr lang="en-US" sz="15190" spc="-546">
                <a:solidFill>
                  <a:srgbClr val="6C6F84"/>
                </a:solidFill>
                <a:latin typeface="Futura Bold"/>
                <a:ea typeface="Futura Bold"/>
                <a:cs typeface="Futura Bold"/>
                <a:sym typeface="Futura Bold"/>
              </a:rPr>
              <a:t>01</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sp>
        <p:nvSpPr>
          <p:cNvPr name="TextBox 14" id="14"/>
          <p:cNvSpPr txBox="true"/>
          <p:nvPr/>
        </p:nvSpPr>
        <p:spPr>
          <a:xfrm rot="0">
            <a:off x="1159474" y="807836"/>
            <a:ext cx="1618377" cy="1714500"/>
          </a:xfrm>
          <a:prstGeom prst="rect">
            <a:avLst/>
          </a:prstGeom>
        </p:spPr>
        <p:txBody>
          <a:bodyPr anchor="t" rtlCol="false" tIns="0" lIns="0" bIns="0" rIns="0">
            <a:spAutoFit/>
          </a:bodyPr>
          <a:lstStyle/>
          <a:p>
            <a:pPr algn="l" marL="0" indent="0" lvl="0">
              <a:lnSpc>
                <a:spcPts val="12599"/>
              </a:lnSpc>
            </a:pPr>
            <a:r>
              <a:rPr lang="en-US" sz="9000" spc="-719">
                <a:solidFill>
                  <a:srgbClr val="6C6F84"/>
                </a:solidFill>
                <a:latin typeface="Futura Bold"/>
                <a:ea typeface="Futura Bold"/>
                <a:cs typeface="Futura Bold"/>
                <a:sym typeface="Futura Bold"/>
              </a:rPr>
              <a:t>01</a:t>
            </a:r>
          </a:p>
        </p:txBody>
      </p:sp>
      <p:sp>
        <p:nvSpPr>
          <p:cNvPr name="TextBox 15" id="15"/>
          <p:cNvSpPr txBox="true"/>
          <p:nvPr/>
        </p:nvSpPr>
        <p:spPr>
          <a:xfrm rot="0">
            <a:off x="2322805" y="3518838"/>
            <a:ext cx="13632337" cy="4188510"/>
          </a:xfrm>
          <a:prstGeom prst="rect">
            <a:avLst/>
          </a:prstGeom>
        </p:spPr>
        <p:txBody>
          <a:bodyPr anchor="t" rtlCol="false" tIns="0" lIns="0" bIns="0" rIns="0">
            <a:spAutoFit/>
          </a:bodyPr>
          <a:lstStyle/>
          <a:p>
            <a:pPr algn="ctr">
              <a:lnSpc>
                <a:spcPts val="6697"/>
              </a:lnSpc>
            </a:pPr>
            <a:r>
              <a:rPr lang="en-US" sz="4377" spc="656">
                <a:solidFill>
                  <a:srgbClr val="6C6F84"/>
                </a:solidFill>
                <a:latin typeface="ZEN角ゴシックNEW Bold"/>
                <a:ea typeface="ZEN角ゴシックNEW Bold"/>
                <a:cs typeface="ZEN角ゴシックNEW Bold"/>
                <a:sym typeface="ZEN角ゴシックNEW Bold"/>
              </a:rPr>
              <a:t>コミュニケーションが取れるものを作る</a:t>
            </a:r>
          </a:p>
          <a:p>
            <a:pPr algn="ctr">
              <a:lnSpc>
                <a:spcPts val="6697"/>
              </a:lnSpc>
            </a:pPr>
            <a:r>
              <a:rPr lang="en-US" sz="4377" spc="656">
                <a:solidFill>
                  <a:srgbClr val="6C6F84"/>
                </a:solidFill>
                <a:latin typeface="じゆうちょうフォント"/>
                <a:ea typeface="じゆうちょうフォント"/>
                <a:cs typeface="じゆうちょうフォント"/>
                <a:sym typeface="じゆうちょうフォント"/>
              </a:rPr>
              <a:t>↓</a:t>
            </a:r>
          </a:p>
          <a:p>
            <a:pPr algn="ctr">
              <a:lnSpc>
                <a:spcPts val="6697"/>
              </a:lnSpc>
            </a:pPr>
            <a:r>
              <a:rPr lang="en-US" sz="4377" spc="656">
                <a:solidFill>
                  <a:srgbClr val="6C6F84"/>
                </a:solidFill>
                <a:latin typeface="ZEN角ゴシックNEW Bold"/>
                <a:ea typeface="ZEN角ゴシックNEW Bold"/>
                <a:cs typeface="ZEN角ゴシックNEW Bold"/>
                <a:sym typeface="ZEN角ゴシックNEW Bold"/>
              </a:rPr>
              <a:t>学内での情報交換を簡単にするとともに学内で先輩後輩関係なく交流を図るものを作りたい！</a:t>
            </a:r>
          </a:p>
          <a:p>
            <a:pPr algn="ctr">
              <a:lnSpc>
                <a:spcPts val="6697"/>
              </a:lnSpc>
            </a:pPr>
          </a:p>
        </p:txBody>
      </p:sp>
      <p:sp>
        <p:nvSpPr>
          <p:cNvPr name="TextBox 16" id="16"/>
          <p:cNvSpPr txBox="true"/>
          <p:nvPr/>
        </p:nvSpPr>
        <p:spPr>
          <a:xfrm rot="0">
            <a:off x="2717031" y="1469842"/>
            <a:ext cx="4905180" cy="547884"/>
          </a:xfrm>
          <a:prstGeom prst="rect">
            <a:avLst/>
          </a:prstGeom>
        </p:spPr>
        <p:txBody>
          <a:bodyPr anchor="t" rtlCol="false" tIns="0" lIns="0" bIns="0" rIns="0">
            <a:spAutoFit/>
          </a:bodyPr>
          <a:lstStyle/>
          <a:p>
            <a:pPr algn="l">
              <a:lnSpc>
                <a:spcPts val="4643"/>
              </a:lnSpc>
              <a:spcBef>
                <a:spcPct val="0"/>
              </a:spcBef>
            </a:pPr>
            <a:r>
              <a:rPr lang="en-US" sz="2902" spc="1671">
                <a:solidFill>
                  <a:srgbClr val="2D8BBA"/>
                </a:solidFill>
                <a:latin typeface="ZEN角ゴシックNEW Bold"/>
                <a:ea typeface="ZEN角ゴシックNEW Bold"/>
                <a:cs typeface="ZEN角ゴシックNEW Bold"/>
                <a:sym typeface="ZEN角ゴシックNEW Bold"/>
              </a:rPr>
              <a:t>開発の背景</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pSp>
        <p:nvGrpSpPr>
          <p:cNvPr name="Group 14" id="14"/>
          <p:cNvGrpSpPr/>
          <p:nvPr/>
        </p:nvGrpSpPr>
        <p:grpSpPr>
          <a:xfrm rot="0">
            <a:off x="1372659" y="1359924"/>
            <a:ext cx="5372980" cy="7497643"/>
            <a:chOff x="0" y="0"/>
            <a:chExt cx="7163973" cy="9996857"/>
          </a:xfrm>
        </p:grpSpPr>
        <p:pic>
          <p:nvPicPr>
            <p:cNvPr name="Picture 15" id="15"/>
            <p:cNvPicPr>
              <a:picLocks noChangeAspect="true"/>
            </p:cNvPicPr>
            <p:nvPr/>
          </p:nvPicPr>
          <p:blipFill>
            <a:blip r:embed="rId2"/>
            <a:srcRect l="26112" t="0" r="26112" b="0"/>
            <a:stretch>
              <a:fillRect/>
            </a:stretch>
          </p:blipFill>
          <p:spPr>
            <a:xfrm flipH="false" flipV="false">
              <a:off x="0" y="0"/>
              <a:ext cx="7163973" cy="9996857"/>
            </a:xfrm>
            <a:prstGeom prst="rect">
              <a:avLst/>
            </a:prstGeom>
          </p:spPr>
        </p:pic>
      </p:grpSp>
      <p:sp>
        <p:nvSpPr>
          <p:cNvPr name="TextBox 16" id="16"/>
          <p:cNvSpPr txBox="true"/>
          <p:nvPr/>
        </p:nvSpPr>
        <p:spPr>
          <a:xfrm rot="0">
            <a:off x="7525102" y="2756039"/>
            <a:ext cx="8206240" cy="835816"/>
          </a:xfrm>
          <a:prstGeom prst="rect">
            <a:avLst/>
          </a:prstGeom>
        </p:spPr>
        <p:txBody>
          <a:bodyPr anchor="t" rtlCol="false" tIns="0" lIns="0" bIns="0" rIns="0">
            <a:spAutoFit/>
          </a:bodyPr>
          <a:lstStyle/>
          <a:p>
            <a:pPr algn="l">
              <a:lnSpc>
                <a:spcPts val="7041"/>
              </a:lnSpc>
            </a:pPr>
            <a:r>
              <a:rPr lang="en-US" sz="4602" spc="690">
                <a:solidFill>
                  <a:srgbClr val="6C6F84"/>
                </a:solidFill>
                <a:latin typeface="ZEN角ゴシックNEW"/>
                <a:ea typeface="ZEN角ゴシックNEW"/>
                <a:cs typeface="ZEN角ゴシックNEW"/>
                <a:sym typeface="ZEN角ゴシックNEW"/>
              </a:rPr>
              <a:t>何が必要か・・・</a:t>
            </a:r>
          </a:p>
        </p:txBody>
      </p:sp>
      <p:sp>
        <p:nvSpPr>
          <p:cNvPr name="TextBox 17" id="17"/>
          <p:cNvSpPr txBox="true"/>
          <p:nvPr/>
        </p:nvSpPr>
        <p:spPr>
          <a:xfrm rot="0">
            <a:off x="7547964" y="4049054"/>
            <a:ext cx="9042571" cy="2098022"/>
          </a:xfrm>
          <a:prstGeom prst="rect">
            <a:avLst/>
          </a:prstGeom>
        </p:spPr>
        <p:txBody>
          <a:bodyPr anchor="t" rtlCol="false" tIns="0" lIns="0" bIns="0" rIns="0">
            <a:spAutoFit/>
          </a:bodyPr>
          <a:lstStyle/>
          <a:p>
            <a:pPr algn="l">
              <a:lnSpc>
                <a:spcPts val="5762"/>
              </a:lnSpc>
            </a:pPr>
            <a:r>
              <a:rPr lang="en-US" sz="2881" spc="432">
                <a:solidFill>
                  <a:srgbClr val="6C6F84"/>
                </a:solidFill>
                <a:latin typeface="ZEN角ゴシックNEW Medium"/>
                <a:ea typeface="ZEN角ゴシックNEW Medium"/>
                <a:cs typeface="ZEN角ゴシックNEW Medium"/>
                <a:sym typeface="ZEN角ゴシックNEW Medium"/>
              </a:rPr>
              <a:t>学内での情報交換を簡単にするとともに、先輩後輩関係なく交流を深めることができるコミュニケーションツール。</a:t>
            </a:r>
          </a:p>
        </p:txBody>
      </p:sp>
      <p:sp>
        <p:nvSpPr>
          <p:cNvPr name="TextBox 18" id="18"/>
          <p:cNvSpPr txBox="true"/>
          <p:nvPr/>
        </p:nvSpPr>
        <p:spPr>
          <a:xfrm rot="0">
            <a:off x="9616659" y="1679030"/>
            <a:ext cx="4905180" cy="547884"/>
          </a:xfrm>
          <a:prstGeom prst="rect">
            <a:avLst/>
          </a:prstGeom>
        </p:spPr>
        <p:txBody>
          <a:bodyPr anchor="t" rtlCol="false" tIns="0" lIns="0" bIns="0" rIns="0">
            <a:spAutoFit/>
          </a:bodyPr>
          <a:lstStyle/>
          <a:p>
            <a:pPr algn="l">
              <a:lnSpc>
                <a:spcPts val="4643"/>
              </a:lnSpc>
              <a:spcBef>
                <a:spcPct val="0"/>
              </a:spcBef>
            </a:pPr>
            <a:r>
              <a:rPr lang="en-US" sz="2902" spc="1671">
                <a:solidFill>
                  <a:srgbClr val="2D8BBA"/>
                </a:solidFill>
                <a:latin typeface="ZEN角ゴシックNEW Bold"/>
                <a:ea typeface="ZEN角ゴシックNEW Bold"/>
                <a:cs typeface="ZEN角ゴシックNEW Bold"/>
                <a:sym typeface="ZEN角ゴシックNEW Bold"/>
              </a:rPr>
              <a:t>開発の背景</a:t>
            </a:r>
          </a:p>
        </p:txBody>
      </p:sp>
      <p:sp>
        <p:nvSpPr>
          <p:cNvPr name="TextBox 19" id="19"/>
          <p:cNvSpPr txBox="true"/>
          <p:nvPr/>
        </p:nvSpPr>
        <p:spPr>
          <a:xfrm rot="0">
            <a:off x="8059103" y="1017024"/>
            <a:ext cx="1618377" cy="1714500"/>
          </a:xfrm>
          <a:prstGeom prst="rect">
            <a:avLst/>
          </a:prstGeom>
        </p:spPr>
        <p:txBody>
          <a:bodyPr anchor="t" rtlCol="false" tIns="0" lIns="0" bIns="0" rIns="0">
            <a:spAutoFit/>
          </a:bodyPr>
          <a:lstStyle/>
          <a:p>
            <a:pPr algn="l" marL="0" indent="0" lvl="0">
              <a:lnSpc>
                <a:spcPts val="12599"/>
              </a:lnSpc>
            </a:pPr>
            <a:r>
              <a:rPr lang="en-US" sz="9000" spc="-719">
                <a:solidFill>
                  <a:srgbClr val="6C6F84"/>
                </a:solidFill>
                <a:latin typeface="Futura Bold"/>
                <a:ea typeface="Futura Bold"/>
                <a:cs typeface="Futura Bold"/>
                <a:sym typeface="Futura Bold"/>
              </a:rPr>
              <a:t>01</a:t>
            </a:r>
          </a:p>
        </p:txBody>
      </p:sp>
      <p:sp>
        <p:nvSpPr>
          <p:cNvPr name="TextBox 20" id="20"/>
          <p:cNvSpPr txBox="true"/>
          <p:nvPr/>
        </p:nvSpPr>
        <p:spPr>
          <a:xfrm rot="0">
            <a:off x="7525102" y="6500170"/>
            <a:ext cx="9042571" cy="2098022"/>
          </a:xfrm>
          <a:prstGeom prst="rect">
            <a:avLst/>
          </a:prstGeom>
        </p:spPr>
        <p:txBody>
          <a:bodyPr anchor="t" rtlCol="false" tIns="0" lIns="0" bIns="0" rIns="0">
            <a:spAutoFit/>
          </a:bodyPr>
          <a:lstStyle/>
          <a:p>
            <a:pPr algn="l">
              <a:lnSpc>
                <a:spcPts val="5762"/>
              </a:lnSpc>
            </a:pPr>
            <a:r>
              <a:rPr lang="en-US" sz="2881" spc="432">
                <a:solidFill>
                  <a:srgbClr val="6C6F84"/>
                </a:solidFill>
                <a:latin typeface="ZEN角ゴシックNEW Medium"/>
                <a:ea typeface="ZEN角ゴシックNEW Medium"/>
                <a:cs typeface="ZEN角ゴシックNEW Medium"/>
                <a:sym typeface="ZEN角ゴシックNEW Medium"/>
              </a:rPr>
              <a:t>自分で掲示板を立てることができ、同じ目的の人同士で集まって会話することもできる。マイページには自己紹介の登録ができる。</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7909830" y="4457759"/>
            <a:ext cx="7454105" cy="1142883"/>
          </a:xfrm>
          <a:prstGeom prst="rect">
            <a:avLst/>
          </a:prstGeom>
        </p:spPr>
        <p:txBody>
          <a:bodyPr anchor="t" rtlCol="false" tIns="0" lIns="0" bIns="0" rIns="0">
            <a:spAutoFit/>
          </a:bodyPr>
          <a:lstStyle/>
          <a:p>
            <a:pPr algn="l">
              <a:lnSpc>
                <a:spcPts val="9603"/>
              </a:lnSpc>
              <a:spcBef>
                <a:spcPct val="0"/>
              </a:spcBef>
            </a:pPr>
            <a:r>
              <a:rPr lang="en-US" sz="6002" spc="900">
                <a:solidFill>
                  <a:srgbClr val="FFFFFF"/>
                </a:solidFill>
                <a:latin typeface="ZEN角ゴシックNEW Bold"/>
                <a:ea typeface="ZEN角ゴシックNEW Bold"/>
                <a:cs typeface="ZEN角ゴシックNEW Bold"/>
                <a:sym typeface="ZEN角ゴシックNEW Bold"/>
              </a:rPr>
              <a:t>機能紹介</a:t>
            </a:r>
          </a:p>
        </p:txBody>
      </p:sp>
      <p:sp>
        <p:nvSpPr>
          <p:cNvPr name="AutoShape 16" id="16"/>
          <p:cNvSpPr/>
          <p:nvPr/>
        </p:nvSpPr>
        <p:spPr>
          <a:xfrm flipH="true" flipV="true">
            <a:off x="6829346" y="4444602"/>
            <a:ext cx="0" cy="1397398"/>
          </a:xfrm>
          <a:prstGeom prst="line">
            <a:avLst/>
          </a:prstGeom>
          <a:ln cap="flat" w="19050">
            <a:solidFill>
              <a:srgbClr val="FFFFFF"/>
            </a:solidFill>
            <a:prstDash val="solid"/>
            <a:headEnd type="none" len="sm" w="sm"/>
            <a:tailEnd type="none" len="sm" w="sm"/>
          </a:ln>
        </p:spPr>
      </p:sp>
      <p:sp>
        <p:nvSpPr>
          <p:cNvPr name="TextBox 17" id="17"/>
          <p:cNvSpPr txBox="true"/>
          <p:nvPr/>
        </p:nvSpPr>
        <p:spPr>
          <a:xfrm rot="0">
            <a:off x="3722578" y="3407608"/>
            <a:ext cx="2723762" cy="2890759"/>
          </a:xfrm>
          <a:prstGeom prst="rect">
            <a:avLst/>
          </a:prstGeom>
        </p:spPr>
        <p:txBody>
          <a:bodyPr anchor="t" rtlCol="false" tIns="0" lIns="0" bIns="0" rIns="0">
            <a:spAutoFit/>
          </a:bodyPr>
          <a:lstStyle/>
          <a:p>
            <a:pPr algn="l" marL="0" indent="0" lvl="0">
              <a:lnSpc>
                <a:spcPts val="21266"/>
              </a:lnSpc>
            </a:pPr>
            <a:r>
              <a:rPr lang="en-US" sz="15190">
                <a:solidFill>
                  <a:srgbClr val="6C6F84"/>
                </a:solidFill>
                <a:latin typeface="Futura Bold"/>
                <a:ea typeface="Futura Bold"/>
                <a:cs typeface="Futura Bold"/>
                <a:sym typeface="Futura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pic>
        <p:nvPicPr>
          <p:cNvPr name="Picture 14" id="1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921286" y="1150736"/>
            <a:ext cx="0" cy="7962411"/>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17356662" y="1150736"/>
            <a:ext cx="0" cy="7962411"/>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159474" y="912548"/>
            <a:ext cx="15958999"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159474" y="9351336"/>
            <a:ext cx="15964025" cy="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921286" y="272639"/>
            <a:ext cx="0" cy="401721"/>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17356662" y="272639"/>
            <a:ext cx="0" cy="401721"/>
          </a:xfrm>
          <a:prstGeom prst="line">
            <a:avLst/>
          </a:prstGeom>
          <a:ln cap="flat" w="19050">
            <a:solidFill>
              <a:srgbClr val="FFFFFF"/>
            </a:solidFill>
            <a:prstDash val="solid"/>
            <a:headEnd type="none" len="sm" w="sm"/>
            <a:tailEnd type="none" len="sm" w="sm"/>
          </a:ln>
        </p:spPr>
      </p:sp>
      <p:sp>
        <p:nvSpPr>
          <p:cNvPr name="AutoShape 9" id="9"/>
          <p:cNvSpPr/>
          <p:nvPr/>
        </p:nvSpPr>
        <p:spPr>
          <a:xfrm flipV="true">
            <a:off x="921286" y="9589524"/>
            <a:ext cx="0" cy="411078"/>
          </a:xfrm>
          <a:prstGeom prst="line">
            <a:avLst/>
          </a:prstGeom>
          <a:ln cap="flat" w="19050">
            <a:solidFill>
              <a:srgbClr val="FFFFFF"/>
            </a:solidFill>
            <a:prstDash val="solid"/>
            <a:headEnd type="none" len="sm" w="sm"/>
            <a:tailEnd type="none" len="sm" w="sm"/>
          </a:ln>
        </p:spPr>
      </p:sp>
      <p:sp>
        <p:nvSpPr>
          <p:cNvPr name="AutoShape 10" id="10"/>
          <p:cNvSpPr/>
          <p:nvPr/>
        </p:nvSpPr>
        <p:spPr>
          <a:xfrm flipV="true">
            <a:off x="17356662" y="9589524"/>
            <a:ext cx="0" cy="411078"/>
          </a:xfrm>
          <a:prstGeom prst="line">
            <a:avLst/>
          </a:prstGeom>
          <a:ln cap="flat" w="19050">
            <a:solidFill>
              <a:srgbClr val="FFFFFF"/>
            </a:solidFill>
            <a:prstDash val="solid"/>
            <a:headEnd type="none" len="sm" w="sm"/>
            <a:tailEnd type="none" len="sm" w="sm"/>
          </a:ln>
        </p:spPr>
      </p:sp>
      <p:sp>
        <p:nvSpPr>
          <p:cNvPr name="AutoShape 11" id="11"/>
          <p:cNvSpPr/>
          <p:nvPr/>
        </p:nvSpPr>
        <p:spPr>
          <a:xfrm flipH="true">
            <a:off x="286571" y="912548"/>
            <a:ext cx="396527" cy="0"/>
          </a:xfrm>
          <a:prstGeom prst="line">
            <a:avLst/>
          </a:prstGeom>
          <a:ln cap="flat" w="19050">
            <a:solidFill>
              <a:srgbClr val="FFFFFF"/>
            </a:solidFill>
            <a:prstDash val="solid"/>
            <a:headEnd type="none" len="sm" w="sm"/>
            <a:tailEnd type="none" len="sm" w="sm"/>
          </a:ln>
        </p:spPr>
      </p:sp>
      <p:sp>
        <p:nvSpPr>
          <p:cNvPr name="AutoShape 12" id="12"/>
          <p:cNvSpPr/>
          <p:nvPr/>
        </p:nvSpPr>
        <p:spPr>
          <a:xfrm flipH="true">
            <a:off x="17594850" y="912548"/>
            <a:ext cx="406579" cy="0"/>
          </a:xfrm>
          <a:prstGeom prst="line">
            <a:avLst/>
          </a:prstGeom>
          <a:ln cap="flat" w="19050">
            <a:solidFill>
              <a:srgbClr val="FFFFFF"/>
            </a:solidFill>
            <a:prstDash val="solid"/>
            <a:headEnd type="none" len="sm" w="sm"/>
            <a:tailEnd type="none" len="sm" w="sm"/>
          </a:ln>
        </p:spPr>
      </p:sp>
      <p:sp>
        <p:nvSpPr>
          <p:cNvPr name="AutoShape 13" id="13"/>
          <p:cNvSpPr/>
          <p:nvPr/>
        </p:nvSpPr>
        <p:spPr>
          <a:xfrm flipH="true">
            <a:off x="286571" y="9351336"/>
            <a:ext cx="396527" cy="0"/>
          </a:xfrm>
          <a:prstGeom prst="line">
            <a:avLst/>
          </a:prstGeom>
          <a:ln cap="flat" w="19050">
            <a:solidFill>
              <a:srgbClr val="FFFFFF"/>
            </a:solidFill>
            <a:prstDash val="solid"/>
            <a:headEnd type="none" len="sm" w="sm"/>
            <a:tailEnd type="none" len="sm" w="sm"/>
          </a:ln>
        </p:spPr>
      </p:sp>
      <p:sp>
        <p:nvSpPr>
          <p:cNvPr name="AutoShape 14" id="14"/>
          <p:cNvSpPr/>
          <p:nvPr/>
        </p:nvSpPr>
        <p:spPr>
          <a:xfrm flipH="true">
            <a:off x="17599876" y="9351336"/>
            <a:ext cx="401553" cy="0"/>
          </a:xfrm>
          <a:prstGeom prst="line">
            <a:avLst/>
          </a:prstGeom>
          <a:ln cap="flat" w="19050">
            <a:solidFill>
              <a:srgbClr val="FFFFFF"/>
            </a:solidFill>
            <a:prstDash val="solid"/>
            <a:headEnd type="none" len="sm" w="sm"/>
            <a:tailEnd type="none" len="sm" w="sm"/>
          </a:ln>
        </p:spPr>
      </p:sp>
      <p:sp>
        <p:nvSpPr>
          <p:cNvPr name="TextBox 15" id="15"/>
          <p:cNvSpPr txBox="true"/>
          <p:nvPr/>
        </p:nvSpPr>
        <p:spPr>
          <a:xfrm rot="0">
            <a:off x="7710418" y="4457948"/>
            <a:ext cx="7454105" cy="1119388"/>
          </a:xfrm>
          <a:prstGeom prst="rect">
            <a:avLst/>
          </a:prstGeom>
        </p:spPr>
        <p:txBody>
          <a:bodyPr anchor="t" rtlCol="false" tIns="0" lIns="0" bIns="0" rIns="0">
            <a:spAutoFit/>
          </a:bodyPr>
          <a:lstStyle/>
          <a:p>
            <a:pPr algn="l">
              <a:lnSpc>
                <a:spcPts val="9443"/>
              </a:lnSpc>
              <a:spcBef>
                <a:spcPct val="0"/>
              </a:spcBef>
            </a:pPr>
            <a:r>
              <a:rPr lang="en-US" sz="5902" spc="885">
                <a:solidFill>
                  <a:srgbClr val="FFFFFF"/>
                </a:solidFill>
                <a:latin typeface="ZEN角ゴシックNEW Bold"/>
                <a:ea typeface="ZEN角ゴシックNEW Bold"/>
                <a:cs typeface="ZEN角ゴシックNEW Bold"/>
                <a:sym typeface="ZEN角ゴシックNEW Bold"/>
              </a:rPr>
              <a:t>アピールポイント</a:t>
            </a:r>
          </a:p>
        </p:txBody>
      </p:sp>
      <p:sp>
        <p:nvSpPr>
          <p:cNvPr name="AutoShape 16" id="16"/>
          <p:cNvSpPr/>
          <p:nvPr/>
        </p:nvSpPr>
        <p:spPr>
          <a:xfrm flipH="true" flipV="true">
            <a:off x="6802162" y="4433043"/>
            <a:ext cx="0" cy="1397398"/>
          </a:xfrm>
          <a:prstGeom prst="line">
            <a:avLst/>
          </a:prstGeom>
          <a:ln cap="flat" w="19050">
            <a:solidFill>
              <a:srgbClr val="FFFFFF"/>
            </a:solidFill>
            <a:prstDash val="solid"/>
            <a:headEnd type="none" len="sm" w="sm"/>
            <a:tailEnd type="none" len="sm" w="sm"/>
          </a:ln>
        </p:spPr>
      </p:sp>
      <p:sp>
        <p:nvSpPr>
          <p:cNvPr name="TextBox 17" id="17"/>
          <p:cNvSpPr txBox="true"/>
          <p:nvPr/>
        </p:nvSpPr>
        <p:spPr>
          <a:xfrm rot="0">
            <a:off x="3695395" y="3396050"/>
            <a:ext cx="2723762" cy="2890759"/>
          </a:xfrm>
          <a:prstGeom prst="rect">
            <a:avLst/>
          </a:prstGeom>
        </p:spPr>
        <p:txBody>
          <a:bodyPr anchor="t" rtlCol="false" tIns="0" lIns="0" bIns="0" rIns="0">
            <a:spAutoFit/>
          </a:bodyPr>
          <a:lstStyle/>
          <a:p>
            <a:pPr algn="l" marL="0" indent="0" lvl="0">
              <a:lnSpc>
                <a:spcPts val="21266"/>
              </a:lnSpc>
            </a:pPr>
            <a:r>
              <a:rPr lang="en-US" sz="15190">
                <a:solidFill>
                  <a:srgbClr val="6C6F84"/>
                </a:solidFill>
                <a:latin typeface="Futura Bold"/>
                <a:ea typeface="Futura Bold"/>
                <a:cs typeface="Futura Bold"/>
                <a:sym typeface="Futura Bold"/>
              </a:rPr>
              <a:t>03</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921286" y="1150736"/>
            <a:ext cx="0" cy="7962411"/>
          </a:xfrm>
          <a:prstGeom prst="line">
            <a:avLst/>
          </a:prstGeom>
          <a:ln cap="flat" w="19050">
            <a:solidFill>
              <a:srgbClr val="6C6F84"/>
            </a:solidFill>
            <a:prstDash val="solid"/>
            <a:headEnd type="none" len="sm" w="sm"/>
            <a:tailEnd type="none" len="sm" w="sm"/>
          </a:ln>
        </p:spPr>
      </p:sp>
      <p:sp>
        <p:nvSpPr>
          <p:cNvPr name="AutoShape 3" id="3"/>
          <p:cNvSpPr/>
          <p:nvPr/>
        </p:nvSpPr>
        <p:spPr>
          <a:xfrm flipV="true">
            <a:off x="17356662" y="1150736"/>
            <a:ext cx="0" cy="7962411"/>
          </a:xfrm>
          <a:prstGeom prst="line">
            <a:avLst/>
          </a:prstGeom>
          <a:ln cap="flat" w="19050">
            <a:solidFill>
              <a:srgbClr val="6C6F84"/>
            </a:solidFill>
            <a:prstDash val="solid"/>
            <a:headEnd type="none" len="sm" w="sm"/>
            <a:tailEnd type="none" len="sm" w="sm"/>
          </a:ln>
        </p:spPr>
      </p:sp>
      <p:sp>
        <p:nvSpPr>
          <p:cNvPr name="AutoShape 4" id="4"/>
          <p:cNvSpPr/>
          <p:nvPr/>
        </p:nvSpPr>
        <p:spPr>
          <a:xfrm flipH="true">
            <a:off x="1159474" y="912548"/>
            <a:ext cx="15958999" cy="0"/>
          </a:xfrm>
          <a:prstGeom prst="line">
            <a:avLst/>
          </a:prstGeom>
          <a:ln cap="flat" w="19050">
            <a:solidFill>
              <a:srgbClr val="6C6F84"/>
            </a:solidFill>
            <a:prstDash val="solid"/>
            <a:headEnd type="none" len="sm" w="sm"/>
            <a:tailEnd type="none" len="sm" w="sm"/>
          </a:ln>
        </p:spPr>
      </p:sp>
      <p:sp>
        <p:nvSpPr>
          <p:cNvPr name="AutoShape 5" id="5"/>
          <p:cNvSpPr/>
          <p:nvPr/>
        </p:nvSpPr>
        <p:spPr>
          <a:xfrm flipH="true">
            <a:off x="1159474" y="9351336"/>
            <a:ext cx="15964025" cy="0"/>
          </a:xfrm>
          <a:prstGeom prst="line">
            <a:avLst/>
          </a:prstGeom>
          <a:ln cap="flat" w="19050">
            <a:solidFill>
              <a:srgbClr val="6C6F84"/>
            </a:solidFill>
            <a:prstDash val="solid"/>
            <a:headEnd type="none" len="sm" w="sm"/>
            <a:tailEnd type="none" len="sm" w="sm"/>
          </a:ln>
        </p:spPr>
      </p:sp>
      <p:sp>
        <p:nvSpPr>
          <p:cNvPr name="AutoShape 6" id="6"/>
          <p:cNvSpPr/>
          <p:nvPr/>
        </p:nvSpPr>
        <p:spPr>
          <a:xfrm flipV="true">
            <a:off x="921286" y="272639"/>
            <a:ext cx="0" cy="401721"/>
          </a:xfrm>
          <a:prstGeom prst="line">
            <a:avLst/>
          </a:prstGeom>
          <a:ln cap="flat" w="19050">
            <a:solidFill>
              <a:srgbClr val="6C6F84"/>
            </a:solidFill>
            <a:prstDash val="solid"/>
            <a:headEnd type="none" len="sm" w="sm"/>
            <a:tailEnd type="none" len="sm" w="sm"/>
          </a:ln>
        </p:spPr>
      </p:sp>
      <p:sp>
        <p:nvSpPr>
          <p:cNvPr name="AutoShape 7" id="7"/>
          <p:cNvSpPr/>
          <p:nvPr/>
        </p:nvSpPr>
        <p:spPr>
          <a:xfrm flipV="true">
            <a:off x="17356662" y="272639"/>
            <a:ext cx="0" cy="401721"/>
          </a:xfrm>
          <a:prstGeom prst="line">
            <a:avLst/>
          </a:prstGeom>
          <a:ln cap="flat" w="19050">
            <a:solidFill>
              <a:srgbClr val="6C6F84"/>
            </a:solidFill>
            <a:prstDash val="solid"/>
            <a:headEnd type="none" len="sm" w="sm"/>
            <a:tailEnd type="none" len="sm" w="sm"/>
          </a:ln>
        </p:spPr>
      </p:sp>
      <p:sp>
        <p:nvSpPr>
          <p:cNvPr name="AutoShape 8" id="8"/>
          <p:cNvSpPr/>
          <p:nvPr/>
        </p:nvSpPr>
        <p:spPr>
          <a:xfrm flipV="true">
            <a:off x="921286" y="9589524"/>
            <a:ext cx="0" cy="411078"/>
          </a:xfrm>
          <a:prstGeom prst="line">
            <a:avLst/>
          </a:prstGeom>
          <a:ln cap="flat" w="19050">
            <a:solidFill>
              <a:srgbClr val="6C6F84"/>
            </a:solidFill>
            <a:prstDash val="solid"/>
            <a:headEnd type="none" len="sm" w="sm"/>
            <a:tailEnd type="none" len="sm" w="sm"/>
          </a:ln>
        </p:spPr>
      </p:sp>
      <p:sp>
        <p:nvSpPr>
          <p:cNvPr name="AutoShape 9" id="9"/>
          <p:cNvSpPr/>
          <p:nvPr/>
        </p:nvSpPr>
        <p:spPr>
          <a:xfrm flipV="true">
            <a:off x="17356662" y="9589524"/>
            <a:ext cx="0" cy="411078"/>
          </a:xfrm>
          <a:prstGeom prst="line">
            <a:avLst/>
          </a:prstGeom>
          <a:ln cap="flat" w="19050">
            <a:solidFill>
              <a:srgbClr val="6C6F84"/>
            </a:solidFill>
            <a:prstDash val="solid"/>
            <a:headEnd type="none" len="sm" w="sm"/>
            <a:tailEnd type="none" len="sm" w="sm"/>
          </a:ln>
        </p:spPr>
      </p:sp>
      <p:sp>
        <p:nvSpPr>
          <p:cNvPr name="AutoShape 10" id="10"/>
          <p:cNvSpPr/>
          <p:nvPr/>
        </p:nvSpPr>
        <p:spPr>
          <a:xfrm flipH="true">
            <a:off x="286571" y="912548"/>
            <a:ext cx="396527" cy="0"/>
          </a:xfrm>
          <a:prstGeom prst="line">
            <a:avLst/>
          </a:prstGeom>
          <a:ln cap="flat" w="19050">
            <a:solidFill>
              <a:srgbClr val="6C6F84"/>
            </a:solidFill>
            <a:prstDash val="solid"/>
            <a:headEnd type="none" len="sm" w="sm"/>
            <a:tailEnd type="none" len="sm" w="sm"/>
          </a:ln>
        </p:spPr>
      </p:sp>
      <p:sp>
        <p:nvSpPr>
          <p:cNvPr name="AutoShape 11" id="11"/>
          <p:cNvSpPr/>
          <p:nvPr/>
        </p:nvSpPr>
        <p:spPr>
          <a:xfrm flipH="true">
            <a:off x="17594850" y="912548"/>
            <a:ext cx="406579" cy="0"/>
          </a:xfrm>
          <a:prstGeom prst="line">
            <a:avLst/>
          </a:prstGeom>
          <a:ln cap="flat" w="19050">
            <a:solidFill>
              <a:srgbClr val="6C6F84"/>
            </a:solidFill>
            <a:prstDash val="solid"/>
            <a:headEnd type="none" len="sm" w="sm"/>
            <a:tailEnd type="none" len="sm" w="sm"/>
          </a:ln>
        </p:spPr>
      </p:sp>
      <p:sp>
        <p:nvSpPr>
          <p:cNvPr name="AutoShape 12" id="12"/>
          <p:cNvSpPr/>
          <p:nvPr/>
        </p:nvSpPr>
        <p:spPr>
          <a:xfrm flipH="true">
            <a:off x="286571" y="9351336"/>
            <a:ext cx="396527" cy="0"/>
          </a:xfrm>
          <a:prstGeom prst="line">
            <a:avLst/>
          </a:prstGeom>
          <a:ln cap="flat" w="19050">
            <a:solidFill>
              <a:srgbClr val="6C6F84"/>
            </a:solidFill>
            <a:prstDash val="solid"/>
            <a:headEnd type="none" len="sm" w="sm"/>
            <a:tailEnd type="none" len="sm" w="sm"/>
          </a:ln>
        </p:spPr>
      </p:sp>
      <p:sp>
        <p:nvSpPr>
          <p:cNvPr name="AutoShape 13" id="13"/>
          <p:cNvSpPr/>
          <p:nvPr/>
        </p:nvSpPr>
        <p:spPr>
          <a:xfrm flipH="true">
            <a:off x="17599876" y="9351336"/>
            <a:ext cx="401553" cy="0"/>
          </a:xfrm>
          <a:prstGeom prst="line">
            <a:avLst/>
          </a:prstGeom>
          <a:ln cap="flat" w="19050">
            <a:solidFill>
              <a:srgbClr val="6C6F84"/>
            </a:solidFill>
            <a:prstDash val="solid"/>
            <a:headEnd type="none" len="sm" w="sm"/>
            <a:tailEnd type="none" len="sm" w="sm"/>
          </a:ln>
        </p:spPr>
      </p:sp>
      <p:grpSp>
        <p:nvGrpSpPr>
          <p:cNvPr name="Group 14" id="14"/>
          <p:cNvGrpSpPr/>
          <p:nvPr/>
        </p:nvGrpSpPr>
        <p:grpSpPr>
          <a:xfrm rot="0">
            <a:off x="1864462" y="2368451"/>
            <a:ext cx="14593480" cy="6257736"/>
            <a:chOff x="0" y="0"/>
            <a:chExt cx="3843550" cy="1648128"/>
          </a:xfrm>
        </p:grpSpPr>
        <p:sp>
          <p:nvSpPr>
            <p:cNvPr name="Freeform 15" id="15"/>
            <p:cNvSpPr/>
            <p:nvPr/>
          </p:nvSpPr>
          <p:spPr>
            <a:xfrm flipH="false" flipV="false" rot="0">
              <a:off x="0" y="0"/>
              <a:ext cx="3843550" cy="1648128"/>
            </a:xfrm>
            <a:custGeom>
              <a:avLst/>
              <a:gdLst/>
              <a:ahLst/>
              <a:cxnLst/>
              <a:rect r="r" b="b" t="t" l="l"/>
              <a:pathLst>
                <a:path h="1648128" w="3843550">
                  <a:moveTo>
                    <a:pt x="0" y="0"/>
                  </a:moveTo>
                  <a:lnTo>
                    <a:pt x="3843550" y="0"/>
                  </a:lnTo>
                  <a:lnTo>
                    <a:pt x="3843550" y="1648128"/>
                  </a:lnTo>
                  <a:lnTo>
                    <a:pt x="0" y="1648128"/>
                  </a:lnTo>
                  <a:close/>
                </a:path>
              </a:pathLst>
            </a:custGeom>
            <a:solidFill>
              <a:srgbClr val="000000">
                <a:alpha val="0"/>
              </a:srgbClr>
            </a:solidFill>
            <a:ln w="38100" cap="sq">
              <a:solidFill>
                <a:srgbClr val="E4E4E4"/>
              </a:solidFill>
              <a:prstDash val="solid"/>
              <a:miter/>
            </a:ln>
          </p:spPr>
        </p:sp>
        <p:sp>
          <p:nvSpPr>
            <p:cNvPr name="TextBox 16" id="16"/>
            <p:cNvSpPr txBox="true"/>
            <p:nvPr/>
          </p:nvSpPr>
          <p:spPr>
            <a:xfrm>
              <a:off x="0" y="-76200"/>
              <a:ext cx="3843550" cy="1724328"/>
            </a:xfrm>
            <a:prstGeom prst="rect">
              <a:avLst/>
            </a:prstGeom>
          </p:spPr>
          <p:txBody>
            <a:bodyPr anchor="ctr" rtlCol="false" tIns="50800" lIns="50800" bIns="50800" rIns="50800"/>
            <a:lstStyle/>
            <a:p>
              <a:pPr algn="ctr">
                <a:lnSpc>
                  <a:spcPts val="3360"/>
                </a:lnSpc>
              </a:pPr>
            </a:p>
          </p:txBody>
        </p:sp>
      </p:grpSp>
      <p:sp>
        <p:nvSpPr>
          <p:cNvPr name="TextBox 17" id="17"/>
          <p:cNvSpPr txBox="true"/>
          <p:nvPr/>
        </p:nvSpPr>
        <p:spPr>
          <a:xfrm rot="0">
            <a:off x="2978000" y="1456634"/>
            <a:ext cx="4905180" cy="547884"/>
          </a:xfrm>
          <a:prstGeom prst="rect">
            <a:avLst/>
          </a:prstGeom>
        </p:spPr>
        <p:txBody>
          <a:bodyPr anchor="t" rtlCol="false" tIns="0" lIns="0" bIns="0" rIns="0">
            <a:spAutoFit/>
          </a:bodyPr>
          <a:lstStyle/>
          <a:p>
            <a:pPr algn="l">
              <a:lnSpc>
                <a:spcPts val="4643"/>
              </a:lnSpc>
              <a:spcBef>
                <a:spcPct val="0"/>
              </a:spcBef>
            </a:pPr>
            <a:r>
              <a:rPr lang="en-US" sz="2902" spc="772">
                <a:solidFill>
                  <a:srgbClr val="2D8BBA"/>
                </a:solidFill>
                <a:latin typeface="ZEN角ゴシックNEW Bold"/>
                <a:ea typeface="ZEN角ゴシックNEW Bold"/>
                <a:cs typeface="ZEN角ゴシックNEW Bold"/>
                <a:sym typeface="ZEN角ゴシックNEW Bold"/>
              </a:rPr>
              <a:t>アピールポイント</a:t>
            </a:r>
          </a:p>
        </p:txBody>
      </p:sp>
      <p:sp>
        <p:nvSpPr>
          <p:cNvPr name="TextBox 18" id="18"/>
          <p:cNvSpPr txBox="true"/>
          <p:nvPr/>
        </p:nvSpPr>
        <p:spPr>
          <a:xfrm rot="0">
            <a:off x="2666588" y="2861815"/>
            <a:ext cx="12944773" cy="5194074"/>
          </a:xfrm>
          <a:prstGeom prst="rect">
            <a:avLst/>
          </a:prstGeom>
        </p:spPr>
        <p:txBody>
          <a:bodyPr anchor="t" rtlCol="false" tIns="0" lIns="0" bIns="0" rIns="0">
            <a:spAutoFit/>
          </a:bodyPr>
          <a:lstStyle/>
          <a:p>
            <a:pPr algn="l" marL="1100711" indent="-550356" lvl="1">
              <a:lnSpc>
                <a:spcPts val="10655"/>
              </a:lnSpc>
              <a:buFont typeface="Arial"/>
              <a:buChar char="•"/>
            </a:pPr>
            <a:r>
              <a:rPr lang="en-US" sz="5098" spc="764">
                <a:solidFill>
                  <a:srgbClr val="6C6F84"/>
                </a:solidFill>
                <a:latin typeface="ZEN角ゴシックNEW Medium"/>
                <a:ea typeface="ZEN角ゴシックNEW Medium"/>
                <a:cs typeface="ZEN角ゴシックNEW Medium"/>
                <a:sym typeface="ZEN角ゴシックNEW Medium"/>
              </a:rPr>
              <a:t>マイページ機能</a:t>
            </a:r>
          </a:p>
          <a:p>
            <a:pPr algn="l" marL="1100711" indent="-550356" lvl="1">
              <a:lnSpc>
                <a:spcPts val="10655"/>
              </a:lnSpc>
              <a:buFont typeface="Arial"/>
              <a:buChar char="•"/>
            </a:pPr>
            <a:r>
              <a:rPr lang="en-US" sz="5098" spc="764">
                <a:solidFill>
                  <a:srgbClr val="6C6F84"/>
                </a:solidFill>
                <a:latin typeface="ZEN角ゴシックNEW Medium"/>
                <a:ea typeface="ZEN角ゴシックNEW Medium"/>
                <a:cs typeface="ZEN角ゴシックNEW Medium"/>
                <a:sym typeface="ZEN角ゴシックNEW Medium"/>
              </a:rPr>
              <a:t>掲示板でのリアルタイムチャット</a:t>
            </a:r>
          </a:p>
          <a:p>
            <a:pPr algn="l" marL="1100711" indent="-550356" lvl="1">
              <a:lnSpc>
                <a:spcPts val="10655"/>
              </a:lnSpc>
              <a:buFont typeface="Arial"/>
              <a:buChar char="•"/>
            </a:pPr>
            <a:r>
              <a:rPr lang="en-US" sz="5098" spc="764">
                <a:solidFill>
                  <a:srgbClr val="6C6F84"/>
                </a:solidFill>
                <a:latin typeface="ZEN角ゴシックNEW Medium"/>
                <a:ea typeface="ZEN角ゴシックNEW Medium"/>
                <a:cs typeface="ZEN角ゴシックNEW Medium"/>
                <a:sym typeface="ZEN角ゴシックNEW Medium"/>
              </a:rPr>
              <a:t>リプライ機能</a:t>
            </a:r>
          </a:p>
          <a:p>
            <a:pPr algn="l" marL="1100711" indent="-550356" lvl="1">
              <a:lnSpc>
                <a:spcPts val="10655"/>
              </a:lnSpc>
              <a:buFont typeface="Arial"/>
              <a:buChar char="•"/>
            </a:pPr>
            <a:r>
              <a:rPr lang="en-US" sz="5098" spc="764">
                <a:solidFill>
                  <a:srgbClr val="6C6F84"/>
                </a:solidFill>
                <a:latin typeface="ZEN角ゴシックNEW Medium"/>
                <a:ea typeface="ZEN角ゴシックNEW Medium"/>
                <a:cs typeface="ZEN角ゴシックNEW Medium"/>
                <a:sym typeface="ZEN角ゴシックNEW Medium"/>
              </a:rPr>
              <a:t>通知機能</a:t>
            </a:r>
          </a:p>
        </p:txBody>
      </p:sp>
      <p:sp>
        <p:nvSpPr>
          <p:cNvPr name="TextBox 19" id="19"/>
          <p:cNvSpPr txBox="true"/>
          <p:nvPr/>
        </p:nvSpPr>
        <p:spPr>
          <a:xfrm rot="0">
            <a:off x="1359622" y="807836"/>
            <a:ext cx="1625164" cy="1714500"/>
          </a:xfrm>
          <a:prstGeom prst="rect">
            <a:avLst/>
          </a:prstGeom>
        </p:spPr>
        <p:txBody>
          <a:bodyPr anchor="t" rtlCol="false" tIns="0" lIns="0" bIns="0" rIns="0">
            <a:spAutoFit/>
          </a:bodyPr>
          <a:lstStyle/>
          <a:p>
            <a:pPr algn="l" marL="0" indent="0" lvl="0">
              <a:lnSpc>
                <a:spcPts val="12599"/>
              </a:lnSpc>
            </a:pPr>
            <a:r>
              <a:rPr lang="en-US" sz="9000">
                <a:solidFill>
                  <a:srgbClr val="6C6F84"/>
                </a:solidFill>
                <a:latin typeface="Futura Bold"/>
                <a:ea typeface="Futura Bold"/>
                <a:cs typeface="Futura Bold"/>
                <a:sym typeface="Futura Bold"/>
              </a:rPr>
              <a:t>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DAGLKX2Sx88</dc:identifier>
  <dcterms:modified xsi:type="dcterms:W3CDTF">2011-08-01T06:04:30Z</dcterms:modified>
  <cp:revision>1</cp:revision>
  <dc:title>ふわろけ</dc:title>
</cp:coreProperties>
</file>